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8"/>
  </p:notesMasterIdLst>
  <p:handoutMasterIdLst>
    <p:handoutMasterId r:id="rId49"/>
  </p:handoutMasterIdLst>
  <p:sldIdLst>
    <p:sldId id="256" r:id="rId2"/>
    <p:sldId id="401" r:id="rId3"/>
    <p:sldId id="397" r:id="rId4"/>
    <p:sldId id="370" r:id="rId5"/>
    <p:sldId id="461" r:id="rId6"/>
    <p:sldId id="374" r:id="rId7"/>
    <p:sldId id="353" r:id="rId8"/>
    <p:sldId id="281" r:id="rId9"/>
    <p:sldId id="351" r:id="rId10"/>
    <p:sldId id="350" r:id="rId11"/>
    <p:sldId id="283" r:id="rId12"/>
    <p:sldId id="381" r:id="rId13"/>
    <p:sldId id="382" r:id="rId14"/>
    <p:sldId id="384" r:id="rId15"/>
    <p:sldId id="385" r:id="rId16"/>
    <p:sldId id="390" r:id="rId17"/>
    <p:sldId id="391" r:id="rId18"/>
    <p:sldId id="363" r:id="rId19"/>
    <p:sldId id="484" r:id="rId20"/>
    <p:sldId id="485" r:id="rId21"/>
    <p:sldId id="387" r:id="rId22"/>
    <p:sldId id="360" r:id="rId23"/>
    <p:sldId id="297" r:id="rId24"/>
    <p:sldId id="393" r:id="rId25"/>
    <p:sldId id="361" r:id="rId26"/>
    <p:sldId id="379" r:id="rId27"/>
    <p:sldId id="486" r:id="rId28"/>
    <p:sldId id="406" r:id="rId29"/>
    <p:sldId id="288" r:id="rId30"/>
    <p:sldId id="407" r:id="rId31"/>
    <p:sldId id="396" r:id="rId32"/>
    <p:sldId id="412" r:id="rId33"/>
    <p:sldId id="408" r:id="rId34"/>
    <p:sldId id="409" r:id="rId35"/>
    <p:sldId id="413" r:id="rId36"/>
    <p:sldId id="488" r:id="rId37"/>
    <p:sldId id="487" r:id="rId38"/>
    <p:sldId id="295" r:id="rId39"/>
    <p:sldId id="373" r:id="rId40"/>
    <p:sldId id="444" r:id="rId41"/>
    <p:sldId id="376" r:id="rId42"/>
    <p:sldId id="395" r:id="rId43"/>
    <p:sldId id="302" r:id="rId44"/>
    <p:sldId id="405" r:id="rId45"/>
    <p:sldId id="482" r:id="rId46"/>
    <p:sldId id="483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87"/>
    <p:restoredTop sz="94643"/>
  </p:normalViewPr>
  <p:slideViewPr>
    <p:cSldViewPr>
      <p:cViewPr varScale="1">
        <p:scale>
          <a:sx n="108" d="100"/>
          <a:sy n="108" d="100"/>
        </p:scale>
        <p:origin x="145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22B7C3-B2FC-2B4E-AFE5-5965450F7928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B154AD-8BFF-FD4F-A4B4-8C182D5D6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1688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56E47C-2AD5-A246-A64C-D06A98AF44F5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50C81E-C37B-7D49-B524-7BDAFE772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4121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0C81E-C37B-7D49-B524-7BDAFE7724C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5322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0C81E-C37B-7D49-B524-7BDAFE7724C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964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400736" y="914977"/>
            <a:ext cx="4055129" cy="313459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endParaRPr lang="en-US"/>
          </a:p>
        </p:txBody>
      </p:sp>
      <p:sp>
        <p:nvSpPr>
          <p:cNvPr id="40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46350" y="4352637"/>
            <a:ext cx="4770904" cy="347806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SzPct val="45000"/>
              <a:buFont typeface="Wingdings" charset="0"/>
              <a:buNone/>
            </a:pPr>
            <a:r>
              <a:rPr lang="en-GB" sz="1300" b="1">
                <a:latin typeface="Arial" charset="0"/>
                <a:cs typeface="msgothic" charset="0"/>
              </a:rPr>
              <a:t>Fig 1</a:t>
            </a:r>
            <a:r>
              <a:rPr lang="en-GB">
                <a:latin typeface="Arial" charset="0"/>
                <a:cs typeface="msgothic" charset="0"/>
              </a:rPr>
              <a:t> DNACPR decision form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400736" y="914977"/>
            <a:ext cx="4055129" cy="313459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endParaRPr lang="en-US"/>
          </a:p>
        </p:txBody>
      </p:sp>
      <p:sp>
        <p:nvSpPr>
          <p:cNvPr id="40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46350" y="4352637"/>
            <a:ext cx="4770904" cy="347806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SzPct val="45000"/>
              <a:buFont typeface="Wingdings" charset="0"/>
              <a:buNone/>
            </a:pPr>
            <a:r>
              <a:rPr lang="en-GB" sz="1300" b="1">
                <a:latin typeface="Arial" charset="0"/>
                <a:cs typeface="msgothic" charset="0"/>
              </a:rPr>
              <a:t>Fig 2</a:t>
            </a:r>
            <a:r>
              <a:rPr lang="en-GB">
                <a:latin typeface="Arial" charset="0"/>
                <a:cs typeface="msgothic" charset="0"/>
              </a:rPr>
              <a:t> ReSPECT form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50C81E-C37B-7D49-B524-7BDAFE7724C9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6768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0C81E-C37B-7D49-B524-7BDAFE7724C9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6920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0C81E-C37B-7D49-B524-7BDAFE7724C9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244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A388E-40DB-6C4C-84FA-F15A454B0BDB}" type="datetime1">
              <a:rPr lang="en-GB" smtClean="0"/>
              <a:t>28/05/2019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2BB91-0B81-437D-A9B7-19A359E8D4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6487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E755F-BE6D-504E-8D20-2ABACCFB7B5F}" type="datetime1">
              <a:rPr lang="en-GB" smtClean="0"/>
              <a:t>28/05/2019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2BB91-0B81-437D-A9B7-19A359E8D4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4508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4CF7E-B1ED-F848-88EC-0640736431A5}" type="datetime1">
              <a:rPr lang="en-GB" smtClean="0"/>
              <a:t>28/05/2019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2BB91-0B81-437D-A9B7-19A359E8D4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9965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47A0F-EF0F-AA4C-957E-37392465657A}" type="datetime1">
              <a:rPr lang="en-GB" smtClean="0"/>
              <a:t>28/05/2019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2BB91-0B81-437D-A9B7-19A359E8D4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3732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F60D7-276F-8840-8EC1-DB5D7C72DB96}" type="datetime1">
              <a:rPr lang="en-GB" smtClean="0"/>
              <a:t>28/05/2019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2BB91-0B81-437D-A9B7-19A359E8D4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2057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2A5ED-08C4-6745-A7C5-A8FB9A25FEB3}" type="datetime1">
              <a:rPr lang="en-GB" smtClean="0"/>
              <a:t>28/05/2019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2BB91-0B81-437D-A9B7-19A359E8D4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3009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D2448-18D1-9F4E-8114-DA197CF045C0}" type="datetime1">
              <a:rPr lang="en-GB" smtClean="0"/>
              <a:t>28/05/2019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2BB91-0B81-437D-A9B7-19A359E8D4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8554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A898F-9448-2B40-AA01-52143327C51B}" type="datetime1">
              <a:rPr lang="en-GB" smtClean="0"/>
              <a:t>28/05/2019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2BB91-0B81-437D-A9B7-19A359E8D4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0802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DCA2C-DBE4-B14D-B527-F6A99575E5CE}" type="datetime1">
              <a:rPr lang="en-GB" smtClean="0"/>
              <a:t>28/05/2019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2BB91-0B81-437D-A9B7-19A359E8D4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9872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2E042-62E5-4241-ACD3-3D06D520832E}" type="datetime1">
              <a:rPr lang="en-GB" smtClean="0"/>
              <a:t>28/05/2019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2BB91-0B81-437D-A9B7-19A359E8D4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8863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41FEB-E0C9-9A4D-A6CA-D5D3184DA522}" type="datetime1">
              <a:rPr lang="en-GB" smtClean="0"/>
              <a:t>28/05/2019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2BB91-0B81-437D-A9B7-19A359E8D4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5970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AE3FC-76B0-E345-87AE-41E37DA10208}" type="datetime1">
              <a:rPr lang="en-GB" smtClean="0"/>
              <a:t>28/05/2019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C2BB91-0B81-437D-A9B7-19A359E8D4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1186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kitzingercelia@gmail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://www.thehastingscenter.org/m-polly-and-the-right-to-die/" TargetMode="Externa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mydecisions.org.uk" TargetMode="External"/><Relationship Id="rId2" Type="http://schemas.openxmlformats.org/officeDocument/2006/relationships/hyperlink" Target="http://adassistance.org.uk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adassistance.org.uk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theguardian.com/lifeandstyle/2015/jun/19/how-to-plan-for-a-good-death-sheila-kitzinger" TargetMode="Externa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2130425"/>
            <a:ext cx="8640960" cy="147002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Advance Decisions to Refuse Treatment:</a:t>
            </a:r>
            <a:br>
              <a:rPr lang="en-US" b="1" dirty="0"/>
            </a:br>
            <a:r>
              <a:rPr lang="en-US" b="1" dirty="0"/>
              <a:t>Your choices at the end of life  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600" b="1" dirty="0">
                <a:solidFill>
                  <a:srgbClr val="000000"/>
                </a:solidFill>
              </a:rPr>
              <a:t>Professor  Celia Kitzinger</a:t>
            </a:r>
          </a:p>
          <a:p>
            <a:r>
              <a:rPr lang="en-US" sz="3600" b="1" dirty="0">
                <a:solidFill>
                  <a:srgbClr val="000000"/>
                </a:solidFill>
                <a:hlinkClick r:id="rId2"/>
              </a:rPr>
              <a:t>kitzingercelia@gmail.com</a:t>
            </a:r>
            <a:endParaRPr lang="en-US" sz="3600" b="1" dirty="0">
              <a:solidFill>
                <a:srgbClr val="000000"/>
              </a:solidFill>
            </a:endParaRPr>
          </a:p>
          <a:p>
            <a:r>
              <a:rPr lang="en-US" sz="3600" b="1" dirty="0">
                <a:solidFill>
                  <a:srgbClr val="000000"/>
                </a:solidFill>
              </a:rPr>
              <a:t>Dying for Life </a:t>
            </a:r>
          </a:p>
          <a:p>
            <a:r>
              <a:rPr lang="en-US" sz="3600" b="1" dirty="0">
                <a:solidFill>
                  <a:srgbClr val="000000"/>
                </a:solidFill>
              </a:rPr>
              <a:t>Cambridge, 11 May 2019</a:t>
            </a:r>
          </a:p>
          <a:p>
            <a:endParaRPr lang="en-US" sz="3600" b="1" dirty="0">
              <a:solidFill>
                <a:srgbClr val="000000"/>
              </a:solidFill>
            </a:endParaRPr>
          </a:p>
          <a:p>
            <a:endParaRPr lang="en-US" sz="2800" b="1" dirty="0">
              <a:solidFill>
                <a:srgbClr val="000000"/>
              </a:solidFill>
            </a:endParaRPr>
          </a:p>
          <a:p>
            <a:endParaRPr lang="en-US" sz="2100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2BB91-0B81-437D-A9B7-19A359E8D49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6152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If you do NOT have mental capacity</a:t>
            </a:r>
            <a:br>
              <a:rPr lang="en-US" dirty="0"/>
            </a:br>
            <a:r>
              <a:rPr lang="en-US" dirty="0"/>
              <a:t>who makes decisions about your health care?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492896"/>
            <a:ext cx="8352928" cy="363326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Doctor/ Clinical team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    You have to do something if you want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    to change this</a:t>
            </a:r>
          </a:p>
          <a:p>
            <a:r>
              <a:rPr lang="en-US" dirty="0"/>
              <a:t>Someone you choose – LPA (H&amp;W)         </a:t>
            </a:r>
          </a:p>
          <a:p>
            <a:pPr marL="0" indent="0">
              <a:buNone/>
            </a:pPr>
            <a:r>
              <a:rPr lang="en-US" sz="2400" dirty="0"/>
              <a:t>      https://</a:t>
            </a:r>
            <a:r>
              <a:rPr lang="en-US" sz="2400" dirty="0" err="1"/>
              <a:t>www.gov.uk</a:t>
            </a:r>
            <a:r>
              <a:rPr lang="en-US" sz="2400" dirty="0"/>
              <a:t>/power-of-attorney/overview</a:t>
            </a:r>
          </a:p>
          <a:p>
            <a:r>
              <a:rPr lang="en-US" dirty="0"/>
              <a:t>You (Advance Decision)</a:t>
            </a:r>
          </a:p>
          <a:p>
            <a:r>
              <a:rPr lang="en-US" dirty="0"/>
              <a:t>Combination of someone you choose - LPA (H&amp;W) and You (AD)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72987" y="401443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2BB91-0B81-437D-A9B7-19A359E8D493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759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of Advance Decision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400" dirty="0"/>
              <a:t>“I refuse cardio-pulmonary resuscitation (CPR) under all circumstances. I maintain this refusal even if my life is shortened as a result.”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Signed _______________</a:t>
            </a:r>
          </a:p>
          <a:p>
            <a:pPr marL="0" indent="0">
              <a:buNone/>
            </a:pPr>
            <a:r>
              <a:rPr lang="en-US" dirty="0"/>
              <a:t>Witnessed _____________</a:t>
            </a:r>
          </a:p>
          <a:p>
            <a:pPr marL="0" indent="0">
              <a:buNone/>
            </a:pPr>
            <a:r>
              <a:rPr lang="en-US" dirty="0"/>
              <a:t>Date:_______________</a:t>
            </a:r>
          </a:p>
          <a:p>
            <a:pPr marL="0" indent="0">
              <a:buNone/>
            </a:pPr>
            <a:r>
              <a:rPr lang="en-US" dirty="0"/>
              <a:t>This is a valid Advance Decision – legally binding on paramedics, hospital staff + general public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2BB91-0B81-437D-A9B7-19A359E8D493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151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would anyone refuse CPR?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2400" dirty="0"/>
              <a:t>CPR = chest compressions, electric shocks to heart, tube in windpipe to help breathing, drugs to help heart start again.</a:t>
            </a:r>
          </a:p>
          <a:p>
            <a:r>
              <a:rPr lang="en-US" dirty="0"/>
              <a:t>When a person’s heart or breathing stops and the cause is reversible, immediate (CPR) offers a chance of life. However, when a person is dying—for example, from organ failure, frailty, or advanced cancer—and his or her heart stops as a final part of a dying process, CPR will not prevent death and may do harm.</a:t>
            </a:r>
          </a:p>
          <a:p>
            <a:r>
              <a:rPr lang="en-US" dirty="0"/>
              <a:t>CPR is often done when it won’t work. Only 2 out of 10 people who have CPR </a:t>
            </a:r>
            <a:r>
              <a:rPr lang="en-US" i="1" dirty="0"/>
              <a:t>in hospital </a:t>
            </a:r>
            <a:r>
              <a:rPr lang="en-US" dirty="0"/>
              <a:t>survive and go home from hospital – only 1 in 10 survive out-of-hospital CPR</a:t>
            </a:r>
          </a:p>
          <a:p>
            <a:r>
              <a:rPr lang="en-US" dirty="0"/>
              <a:t>CPR is forceful (‘brutal’)  – broken ribs, tube down throat, ‘emergency’ not ‘peaceful’ death. Letter in British Medical Journal described it as “the routine, </a:t>
            </a:r>
            <a:r>
              <a:rPr lang="en-US" dirty="0" err="1"/>
              <a:t>institutionalised</a:t>
            </a:r>
            <a:r>
              <a:rPr lang="en-US" dirty="0"/>
              <a:t> electrocution and torture of the dying”</a:t>
            </a:r>
          </a:p>
          <a:p>
            <a:r>
              <a:rPr lang="en-US" dirty="0"/>
              <a:t>Even if CPR starts the heart again, more treatment is then needed often in intensive care unit (+  person may have brain damage and/or physical disabilities afterwards).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2BB91-0B81-437D-A9B7-19A359E8D493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38439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would anyone know you’d refused CPR?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 Advance Decision to GP</a:t>
            </a:r>
          </a:p>
          <a:p>
            <a:r>
              <a:rPr lang="en-US" dirty="0"/>
              <a:t>Ask GP to complete DNACPR form (which goes on ambulance service computer)</a:t>
            </a:r>
          </a:p>
          <a:p>
            <a:r>
              <a:rPr lang="en-US" dirty="0"/>
              <a:t>Use Lions Message in a Bottle scheme</a:t>
            </a:r>
          </a:p>
          <a:p>
            <a:r>
              <a:rPr lang="en-US" dirty="0"/>
              <a:t>Wear </a:t>
            </a:r>
            <a:r>
              <a:rPr lang="en-US" dirty="0" err="1"/>
              <a:t>MedicAlert</a:t>
            </a:r>
            <a:r>
              <a:rPr lang="en-US" dirty="0"/>
              <a:t> or S.O.S. Talisman </a:t>
            </a:r>
            <a:r>
              <a:rPr lang="en-US" dirty="0" err="1"/>
              <a:t>jewellery</a:t>
            </a:r>
            <a:endParaRPr lang="en-US" dirty="0"/>
          </a:p>
          <a:p>
            <a:r>
              <a:rPr lang="en-US" dirty="0"/>
              <a:t>(see later)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2BB91-0B81-437D-A9B7-19A359E8D493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0349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325440" y="381640"/>
            <a:ext cx="8493120" cy="414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5pPr>
            <a:lvl6pPr marL="15367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6pPr>
            <a:lvl7pPr marL="19939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7pPr>
            <a:lvl8pPr marL="24511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8pPr>
            <a:lvl9pPr marL="29083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9pPr>
          </a:lstStyle>
          <a:p>
            <a:pPr algn="ctr"/>
            <a:r>
              <a:rPr lang="en-GB" sz="1500" b="1" dirty="0">
                <a:latin typeface="Arial" charset="0"/>
              </a:rPr>
              <a:t>DNACPR form.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1040" y="5878697"/>
            <a:ext cx="1141920" cy="750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000" y="979303"/>
            <a:ext cx="3460320" cy="4893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2844001" y="5972308"/>
            <a:ext cx="3918240" cy="231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5pPr>
            <a:lvl6pPr marL="15367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6pPr>
            <a:lvl7pPr marL="19939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7pPr>
            <a:lvl8pPr marL="24511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8pPr>
            <a:lvl9pPr marL="29083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9pPr>
          </a:lstStyle>
          <a:p>
            <a:r>
              <a:rPr lang="en-GB" sz="1100" b="1">
                <a:latin typeface="Arial" charset="0"/>
              </a:rPr>
              <a:t>Zoë Fritz et al. BMJ 2017;356:bmj.j813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97920" y="6613175"/>
            <a:ext cx="4930560" cy="3470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5pPr>
            <a:lvl6pPr marL="15367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6pPr>
            <a:lvl7pPr marL="19939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7pPr>
            <a:lvl8pPr marL="24511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8pPr>
            <a:lvl9pPr marL="29083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9pPr>
          </a:lstStyle>
          <a:p>
            <a:r>
              <a:rPr lang="en-GB" sz="900">
                <a:latin typeface="Arial" charset="0"/>
              </a:rPr>
              <a:t>©2017 by British Medical Journal Publishing Group</a:t>
            </a:r>
          </a:p>
        </p:txBody>
      </p:sp>
    </p:spTree>
    <p:extLst>
      <p:ext uri="{BB962C8B-B14F-4D97-AF65-F5344CB8AC3E}">
        <p14:creationId xmlns:p14="http://schemas.microsoft.com/office/powerpoint/2010/main" val="20153406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325440" y="381640"/>
            <a:ext cx="8493120" cy="414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5pPr>
            <a:lvl6pPr marL="15367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6pPr>
            <a:lvl7pPr marL="19939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7pPr>
            <a:lvl8pPr marL="24511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8pPr>
            <a:lvl9pPr marL="29083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9pPr>
          </a:lstStyle>
          <a:p>
            <a:pPr algn="ctr"/>
            <a:r>
              <a:rPr lang="en-GB" sz="1500" b="1" dirty="0" err="1">
                <a:latin typeface="Arial" charset="0"/>
              </a:rPr>
              <a:t>ReSPECT</a:t>
            </a:r>
            <a:r>
              <a:rPr lang="en-GB" sz="1500" b="1" dirty="0">
                <a:latin typeface="Arial" charset="0"/>
              </a:rPr>
              <a:t> form.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1040" y="5878697"/>
            <a:ext cx="1141920" cy="750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560" y="979303"/>
            <a:ext cx="6991200" cy="4893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078561" y="5972308"/>
            <a:ext cx="3918240" cy="231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5pPr>
            <a:lvl6pPr marL="15367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6pPr>
            <a:lvl7pPr marL="19939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7pPr>
            <a:lvl8pPr marL="24511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8pPr>
            <a:lvl9pPr marL="29083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9pPr>
          </a:lstStyle>
          <a:p>
            <a:r>
              <a:rPr lang="en-GB" sz="1100" b="1">
                <a:latin typeface="Arial" charset="0"/>
              </a:rPr>
              <a:t>Zoë Fritz et al. BMJ 2017;356:bmj.j813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97920" y="6613175"/>
            <a:ext cx="4930560" cy="3470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5pPr>
            <a:lvl6pPr marL="15367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6pPr>
            <a:lvl7pPr marL="19939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7pPr>
            <a:lvl8pPr marL="24511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8pPr>
            <a:lvl9pPr marL="29083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9pPr>
          </a:lstStyle>
          <a:p>
            <a:r>
              <a:rPr lang="en-GB" sz="900">
                <a:latin typeface="Arial" charset="0"/>
              </a:rPr>
              <a:t>©2017 by British Medical Journal Publishing Group</a:t>
            </a:r>
          </a:p>
        </p:txBody>
      </p:sp>
    </p:spTree>
    <p:extLst>
      <p:ext uri="{BB962C8B-B14F-4D97-AF65-F5344CB8AC3E}">
        <p14:creationId xmlns:p14="http://schemas.microsoft.com/office/powerpoint/2010/main" val="27491070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Advance Decisions refusing ALL life-prolonging treatments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“I refuse ALL medical treatment or procedures/interventions aimed at prolonging or artificially sustaining my life.  I maintain this refusal of treatment in the hope that my life will be shortened as a result.”</a:t>
            </a:r>
          </a:p>
          <a:p>
            <a:pPr marL="0" indent="0">
              <a:buNone/>
            </a:pPr>
            <a:r>
              <a:rPr lang="en-US" dirty="0"/>
              <a:t>    (Extract from 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/>
              <a:t>Avril</a:t>
            </a:r>
            <a:r>
              <a:rPr lang="en-US" dirty="0"/>
              <a:t> Henry’s </a:t>
            </a:r>
          </a:p>
          <a:p>
            <a:pPr marL="0" indent="0">
              <a:buNone/>
            </a:pPr>
            <a:r>
              <a:rPr lang="en-US" dirty="0"/>
              <a:t>    Advance Decision)</a:t>
            </a:r>
          </a:p>
        </p:txBody>
      </p:sp>
      <p:pic>
        <p:nvPicPr>
          <p:cNvPr id="4" name="Picture 3" descr="Avril Henr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149080"/>
            <a:ext cx="3535085" cy="2209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6716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treatments can be life-prolonging?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CPR</a:t>
            </a:r>
          </a:p>
          <a:p>
            <a:r>
              <a:rPr lang="en-US" dirty="0"/>
              <a:t>artificial ventilation</a:t>
            </a:r>
          </a:p>
          <a:p>
            <a:r>
              <a:rPr lang="en-US" dirty="0"/>
              <a:t>antibiotics for life-threatening infection</a:t>
            </a:r>
          </a:p>
          <a:p>
            <a:r>
              <a:rPr lang="en-US" dirty="0"/>
              <a:t>artificial nutrition + hydration (feeding tube)</a:t>
            </a:r>
          </a:p>
          <a:p>
            <a:r>
              <a:rPr lang="en-US" dirty="0"/>
              <a:t>physiotherapy </a:t>
            </a:r>
          </a:p>
          <a:p>
            <a:r>
              <a:rPr lang="en-US" dirty="0"/>
              <a:t>chemotherapy</a:t>
            </a:r>
          </a:p>
          <a:p>
            <a:r>
              <a:rPr lang="en-US" dirty="0"/>
              <a:t>dialysis</a:t>
            </a:r>
          </a:p>
          <a:p>
            <a:r>
              <a:rPr lang="en-US" dirty="0"/>
              <a:t>implantable </a:t>
            </a:r>
            <a:r>
              <a:rPr lang="en-US" dirty="0" err="1"/>
              <a:t>cardioverter</a:t>
            </a:r>
            <a:r>
              <a:rPr lang="en-US" dirty="0"/>
              <a:t> defibrillator (ICD)</a:t>
            </a:r>
          </a:p>
          <a:p>
            <a:r>
              <a:rPr lang="en-US" dirty="0"/>
              <a:t>insulin</a:t>
            </a:r>
          </a:p>
          <a:p>
            <a:r>
              <a:rPr lang="en-US" dirty="0"/>
              <a:t>your current medications?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2BB91-0B81-437D-A9B7-19A359E8D493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99491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ADs in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67 year old man with motor </a:t>
            </a:r>
            <a:r>
              <a:rPr lang="en-US" dirty="0" err="1"/>
              <a:t>neurone</a:t>
            </a:r>
            <a:r>
              <a:rPr lang="en-US" dirty="0"/>
              <a:t> disease </a:t>
            </a:r>
          </a:p>
          <a:p>
            <a:pPr marL="0" indent="0">
              <a:buNone/>
            </a:pPr>
            <a:r>
              <a:rPr lang="en-US" dirty="0"/>
              <a:t>Tracheotomy – used communication board</a:t>
            </a:r>
          </a:p>
          <a:p>
            <a:pPr marL="0" indent="0">
              <a:buNone/>
            </a:pPr>
            <a:r>
              <a:rPr lang="en-US" dirty="0"/>
              <a:t>Requested removal of ventilation 2 weeks after loss of ability to communicate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"</a:t>
            </a:r>
            <a:r>
              <a:rPr lang="en-US" dirty="0">
                <a:solidFill>
                  <a:srgbClr val="FF0000"/>
                </a:solidFill>
              </a:rPr>
              <a:t>In the event that my disease progresses to a stage where I am unable to communicate my needs and lose the ability to have any control over my decisions of my care and management</a:t>
            </a:r>
            <a:r>
              <a:rPr lang="en-US" dirty="0"/>
              <a:t>. I fully understand the implication of the advance decision, and appreciate the consequences and it would put my life at risk. I consent to have relevant treatment before and after NIV removal to prevent me from becoming distressed or experiencing pain. However, apart from the above, </a:t>
            </a:r>
            <a:r>
              <a:rPr lang="en-US" dirty="0">
                <a:solidFill>
                  <a:srgbClr val="FF0000"/>
                </a:solidFill>
              </a:rPr>
              <a:t>I would not wish to have any life prolonging treatment, including my PEG feed</a:t>
            </a:r>
            <a:r>
              <a:rPr lang="en-US" dirty="0"/>
              <a:t>".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(XB &amp; YB [2012] EWHC 1390 (</a:t>
            </a:r>
            <a:r>
              <a:rPr lang="en-US" dirty="0" err="1"/>
              <a:t>Fam</a:t>
            </a:r>
            <a:r>
              <a:rPr lang="en-US" dirty="0"/>
              <a:t>))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2BB91-0B81-437D-A9B7-19A359E8D493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577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7C589-CE9D-E941-A607-EE3DCA576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8C4B22-FC33-7F44-8144-FDB6DC3FC4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Many online forms for Advance Decisions are unhelpful and may not lead to valid and applicable treatment refusals in the way you intend.</a:t>
            </a:r>
          </a:p>
          <a:p>
            <a:r>
              <a:rPr lang="en-US" dirty="0"/>
              <a:t>They may not include the ‘magic sentence’.</a:t>
            </a:r>
          </a:p>
          <a:p>
            <a:r>
              <a:rPr lang="en-US" dirty="0"/>
              <a:t>They may not clearly indicate that you need a witness signature.</a:t>
            </a:r>
          </a:p>
          <a:p>
            <a:r>
              <a:rPr lang="en-US" dirty="0"/>
              <a:t>They may not support you to refuse the treatments you want in the circumstances you want.</a:t>
            </a:r>
          </a:p>
          <a:p>
            <a:r>
              <a:rPr lang="en-US" dirty="0"/>
              <a:t>The same is true of many ADs I’ve seen drawn up by solicitors.  Beware!</a:t>
            </a:r>
          </a:p>
          <a:p>
            <a:r>
              <a:rPr lang="en-US" dirty="0"/>
              <a:t>Use Compassion in Dying as your first port of call!  (And </a:t>
            </a:r>
            <a:r>
              <a:rPr lang="en-US" dirty="0" err="1"/>
              <a:t>ADAssistance</a:t>
            </a:r>
            <a:r>
              <a:rPr lang="en-US" dirty="0"/>
              <a:t> if you </a:t>
            </a:r>
            <a:r>
              <a:rPr lang="en-US"/>
              <a:t>get stuck!)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A9F77B-9958-CE45-BFF5-1F5C009F8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2BB91-0B81-437D-A9B7-19A359E8D493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1856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508918"/>
          </a:xfrm>
        </p:spPr>
        <p:txBody>
          <a:bodyPr>
            <a:normAutofit fontScale="90000"/>
          </a:bodyPr>
          <a:lstStyle/>
          <a:p>
            <a:br>
              <a:rPr lang="en-US" sz="3100" dirty="0"/>
            </a:br>
            <a:br>
              <a:rPr lang="en-US" sz="3100" dirty="0"/>
            </a:br>
            <a:r>
              <a:rPr lang="en-US" sz="3100" dirty="0"/>
              <a:t>Co-founder of charity: </a:t>
            </a:r>
            <a:br>
              <a:rPr lang="en-US" sz="3100" dirty="0"/>
            </a:br>
            <a:r>
              <a:rPr lang="en-US" sz="3100" b="1" dirty="0"/>
              <a:t>ADA</a:t>
            </a:r>
            <a:r>
              <a:rPr lang="en-US" sz="3100" dirty="0"/>
              <a:t> – </a:t>
            </a:r>
            <a:r>
              <a:rPr lang="en-US" sz="3100" b="1" dirty="0"/>
              <a:t>A</a:t>
            </a:r>
            <a:r>
              <a:rPr lang="en-US" sz="3100" dirty="0"/>
              <a:t>dvance </a:t>
            </a:r>
            <a:r>
              <a:rPr lang="en-US" sz="3100" b="1" dirty="0"/>
              <a:t>D</a:t>
            </a:r>
            <a:r>
              <a:rPr lang="en-US" sz="3100" dirty="0"/>
              <a:t>ecisions </a:t>
            </a:r>
            <a:r>
              <a:rPr lang="en-US" sz="3100" b="1" dirty="0"/>
              <a:t>A</a:t>
            </a:r>
            <a:r>
              <a:rPr lang="en-US" sz="3100" dirty="0"/>
              <a:t>ssistance</a:t>
            </a:r>
            <a:br>
              <a:rPr lang="en-US" sz="3100" dirty="0"/>
            </a:br>
            <a:r>
              <a:rPr lang="en-US" sz="3100" dirty="0"/>
              <a:t>Website: </a:t>
            </a:r>
            <a:r>
              <a:rPr lang="en-US" sz="3100" dirty="0" err="1"/>
              <a:t>www.ADassistance.org.uk</a:t>
            </a:r>
            <a:br>
              <a:rPr lang="en-US" dirty="0"/>
            </a:br>
            <a:endParaRPr lang="en-US" dirty="0"/>
          </a:p>
        </p:txBody>
      </p:sp>
      <p:pic>
        <p:nvPicPr>
          <p:cNvPr id="7" name="Content Placeholder 6" descr="ada_logo copy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900" r="-18900"/>
          <a:stretch>
            <a:fillRect/>
          </a:stretch>
        </p:blipFill>
        <p:spPr>
          <a:xfrm>
            <a:off x="1707999" y="2554659"/>
            <a:ext cx="3024950" cy="1663723"/>
          </a:xfrm>
        </p:spPr>
      </p:pic>
      <p:sp>
        <p:nvSpPr>
          <p:cNvPr id="3" name="TextBox 2"/>
          <p:cNvSpPr txBox="1"/>
          <p:nvPr/>
        </p:nvSpPr>
        <p:spPr>
          <a:xfrm>
            <a:off x="683569" y="4985699"/>
            <a:ext cx="8064895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Adviser for Compassion in Dying – which has an excellent tool for making advance decisions</a:t>
            </a:r>
          </a:p>
          <a:p>
            <a:pPr algn="ctr"/>
            <a:r>
              <a:rPr lang="en-US" sz="2400" dirty="0"/>
              <a:t>Website: </a:t>
            </a:r>
            <a:r>
              <a:rPr lang="en-US" sz="2400" dirty="0" err="1"/>
              <a:t>mydecisions.org.uk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2BB91-0B81-437D-A9B7-19A359E8D493}" type="slidenum">
              <a:rPr lang="en-GB" smtClean="0"/>
              <a:t>2</a:t>
            </a:fld>
            <a:endParaRPr lang="en-GB"/>
          </a:p>
        </p:txBody>
      </p:sp>
      <p:pic>
        <p:nvPicPr>
          <p:cNvPr id="9" name="Picture 8" descr="Screen Shot 2017-03-27 at 09.35.21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09" t="68723" r="38056" b="14538"/>
          <a:stretch/>
        </p:blipFill>
        <p:spPr>
          <a:xfrm>
            <a:off x="4408681" y="2700060"/>
            <a:ext cx="3296839" cy="1518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0474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94FB760-3B8A-364F-B6D2-693FFB812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Advance Statements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1912D55-2B9B-C441-ABC7-04BB26B16C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7414CD-B4B5-2D44-9F07-C52A8CCF0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2BB91-0B81-437D-A9B7-19A359E8D493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25996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Refusing treatments if you are unlikely to recover ‘quality of life’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Advance Decision:  </a:t>
            </a:r>
            <a:r>
              <a:rPr lang="en-US" dirty="0"/>
              <a:t>I refuse all life-prolonging treatments if, in the opinion of two doctors, I am unlikely to recover to a quality of life that I would consider worthwhile.  (See my Advance Statement where I say what I mean by that.)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2BB91-0B81-437D-A9B7-19A359E8D493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94721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Describe what you mean by ‘quality of life’ in Advance Statement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“Recovery to a quality of life that I regard as worth while” </a:t>
            </a:r>
          </a:p>
          <a:p>
            <a:r>
              <a:rPr lang="en-US" dirty="0"/>
              <a:t>“By ‘a quality of life that I would consider worth living’ I mean a return to normal independent living.”</a:t>
            </a:r>
          </a:p>
          <a:p>
            <a:r>
              <a:rPr lang="en-US" dirty="0"/>
              <a:t>“The quality of life I would want is being able to recognize my family and friends and to take pleasure from their company.”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2BB91-0B81-437D-A9B7-19A359E8D493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53098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Use the opportunity to express your values and beliefs – say what you value about life, what you fear, what matters to you as a person</a:t>
            </a:r>
          </a:p>
          <a:p>
            <a:endParaRPr lang="en-US" dirty="0"/>
          </a:p>
          <a:p>
            <a:r>
              <a:rPr lang="en-US" dirty="0"/>
              <a:t>Be persuasive to doctors (not just lawyers) </a:t>
            </a:r>
          </a:p>
          <a:p>
            <a:pPr marL="400050" lvl="1" indent="0">
              <a:buNone/>
            </a:pPr>
            <a:r>
              <a:rPr lang="en-US" dirty="0"/>
              <a:t>“I offer the healthcare team my heartfelt thanks for respecting my sincerely held wishes as expressed here”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2BB91-0B81-437D-A9B7-19A359E8D493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1283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of Advance Statement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“I don’t want to be left without what I call quality of life. I can’t imagine anything worse than not being able to do what I do now. I hate even being stuck indoors. I do the lunches, I do stroke club, I do befriending. I see a lot of people with disabilities and I could imagine living with a certain level of disability, but if I’d also lost capacity to make my own decisions, then I would be impaired in a way I wouldn’t want.”</a:t>
            </a:r>
          </a:p>
        </p:txBody>
      </p:sp>
    </p:spTree>
    <p:extLst>
      <p:ext uri="{BB962C8B-B14F-4D97-AF65-F5344CB8AC3E}">
        <p14:creationId xmlns:p14="http://schemas.microsoft.com/office/powerpoint/2010/main" val="33489212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of Advance Statement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“Independence, autonomy and intellectual competence and making my own choices are very important to me. I fear pain, confusion and powerlessness far more than I fear death. I do not wish those I love to become full-time </a:t>
            </a:r>
            <a:r>
              <a:rPr lang="en-US" dirty="0" err="1"/>
              <a:t>carers</a:t>
            </a:r>
            <a:r>
              <a:rPr lang="en-US" dirty="0"/>
              <a:t> if I cannot meet them with emotional and mental engagement and recognition. I would want them to go forward with their lives with joy.”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2BB91-0B81-437D-A9B7-19A359E8D493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23365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Advance Statement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My long, happy, productive life is more than ‘complete’. Aged 80, I now live alone in incurable, unbearable pain (which cannot be relieved by opiates which render me dangerously dopey and incapable) and with crippling and progressive disabilities. </a:t>
            </a:r>
          </a:p>
          <a:p>
            <a:pPr marL="0" indent="0">
              <a:buNone/>
            </a:pPr>
            <a:endParaRPr lang="en-US" sz="1900" i="1" dirty="0"/>
          </a:p>
          <a:p>
            <a:pPr marL="0" indent="0">
              <a:buNone/>
            </a:pPr>
            <a:r>
              <a:rPr lang="en-US" sz="1900" i="1" dirty="0"/>
              <a:t>(continued on next slide)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2BB91-0B81-437D-A9B7-19A359E8D493}" type="slidenum">
              <a:rPr lang="en-GB" smtClean="0"/>
              <a:t>26</a:t>
            </a:fld>
            <a:endParaRPr lang="en-GB"/>
          </a:p>
        </p:txBody>
      </p:sp>
      <p:pic>
        <p:nvPicPr>
          <p:cNvPr id="5" name="Picture 4" descr="Avril_Henr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223" y="4869160"/>
            <a:ext cx="1775255" cy="17458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44008" y="5877272"/>
            <a:ext cx="15731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Avril</a:t>
            </a:r>
            <a:r>
              <a:rPr lang="en-US" sz="2400" dirty="0"/>
              <a:t> Henry</a:t>
            </a:r>
          </a:p>
        </p:txBody>
      </p:sp>
    </p:spTree>
    <p:extLst>
      <p:ext uri="{BB962C8B-B14F-4D97-AF65-F5344CB8AC3E}">
        <p14:creationId xmlns:p14="http://schemas.microsoft.com/office/powerpoint/2010/main" val="5558764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9B32935-2AB4-D449-A786-793A6E35C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Lasting power of attorney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05283AE-1E7B-3540-B7E3-4174B96C30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66C5DF-8FD6-7D44-964C-A57D9FE36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2BB91-0B81-437D-A9B7-19A359E8D493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94209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92514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4500" b="1" dirty="0"/>
              <a:t>Common question(s): </a:t>
            </a:r>
          </a:p>
          <a:p>
            <a:pPr marL="0" indent="0">
              <a:buNone/>
            </a:pPr>
            <a:endParaRPr lang="en-US" sz="4500" b="1" dirty="0"/>
          </a:p>
          <a:p>
            <a:pPr marL="0" indent="0">
              <a:buNone/>
            </a:pPr>
            <a:endParaRPr lang="en-US" sz="4500" b="1" dirty="0"/>
          </a:p>
          <a:p>
            <a:pPr marL="0" indent="0">
              <a:buNone/>
            </a:pPr>
            <a:r>
              <a:rPr lang="en-US" sz="4500" b="1" dirty="0"/>
              <a:t>How do I decide whether to make an Advance Decision or to appoint a Lasting Power of Attorney (for H&amp;W)?</a:t>
            </a:r>
          </a:p>
          <a:p>
            <a:pPr marL="0" indent="0">
              <a:buNone/>
            </a:pPr>
            <a:endParaRPr lang="en-US" sz="4500" b="1" dirty="0"/>
          </a:p>
          <a:p>
            <a:pPr marL="0" indent="0">
              <a:buNone/>
            </a:pPr>
            <a:r>
              <a:rPr lang="en-US" sz="4500" b="1" dirty="0"/>
              <a:t>Do I need/should I have both?</a:t>
            </a:r>
          </a:p>
          <a:p>
            <a:pPr marL="0" indent="0">
              <a:buNone/>
            </a:pPr>
            <a:endParaRPr lang="en-US" sz="4500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dirty="0"/>
              <a:t>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2BB91-0B81-437D-A9B7-19A359E8D493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62099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can have an AD?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Anyone over 18 who wants to exercise their right to make their </a:t>
            </a:r>
            <a:r>
              <a:rPr lang="en-US" b="1" dirty="0"/>
              <a:t>own</a:t>
            </a:r>
            <a:r>
              <a:rPr lang="en-US" dirty="0"/>
              <a:t> decisions about medical treatments in advance of losing the capacity to do so (as long as they have mental capacity to make these decisions - can include people with depression/mental illness/early-stage dementia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2BB91-0B81-437D-A9B7-19A359E8D493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8328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Family experience: </a:t>
            </a:r>
            <a:r>
              <a:rPr lang="en-US" dirty="0">
                <a:hlinkClick r:id="rId2"/>
              </a:rPr>
              <a:t>Polly </a:t>
            </a:r>
            <a:r>
              <a:rPr lang="en-US" dirty="0" err="1">
                <a:hlinkClick r:id="rId2"/>
              </a:rPr>
              <a:t>Kitzinger</a:t>
            </a:r>
            <a:endParaRPr lang="en-US" dirty="0"/>
          </a:p>
        </p:txBody>
      </p:sp>
      <p:pic>
        <p:nvPicPr>
          <p:cNvPr id="5" name="Content Placeholder 4" descr="Polly.jpg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74" b="8474"/>
          <a:stretch>
            <a:fillRect/>
          </a:stretch>
        </p:blipFill>
        <p:spPr/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00264" cy="4853136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Catastrophically brain injured in a car accident in 2009.</a:t>
            </a:r>
          </a:p>
          <a:p>
            <a:r>
              <a:rPr lang="en-US" dirty="0"/>
              <a:t>Family members all believed she have refused treatment if she could, given prognosis  </a:t>
            </a:r>
          </a:p>
          <a:p>
            <a:r>
              <a:rPr lang="en-US" dirty="0"/>
              <a:t>Medical treatment delivered for years in vegetative + minimally conscious state</a:t>
            </a:r>
          </a:p>
          <a:p>
            <a:r>
              <a:rPr lang="en-US" dirty="0"/>
              <a:t>Survival with profound multiple physical + neurological disabilities + with quality of life she would not have considered worthwhile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2BB91-0B81-437D-A9B7-19A359E8D49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9687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4709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Some reasons for having an Advance Decision</a:t>
            </a:r>
            <a:r>
              <a:rPr lang="en-US" dirty="0"/>
              <a:t>:</a:t>
            </a:r>
          </a:p>
          <a:p>
            <a:r>
              <a:rPr lang="en-US" dirty="0"/>
              <a:t>You want to retain decision-making power yourself</a:t>
            </a:r>
          </a:p>
          <a:p>
            <a:r>
              <a:rPr lang="en-US" dirty="0"/>
              <a:t>You don’t want to burden anyone else with decision-making responsibility</a:t>
            </a:r>
          </a:p>
          <a:p>
            <a:r>
              <a:rPr lang="en-US" dirty="0"/>
              <a:t>You may not have anyone you trust to make decisions for you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2BB91-0B81-437D-A9B7-19A359E8D493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14687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Reasons not to have an 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Trust doctors to decide</a:t>
            </a:r>
          </a:p>
          <a:p>
            <a:r>
              <a:rPr lang="en-US" dirty="0"/>
              <a:t>Happy to have a friend/relative make all the decisions at the time – appoint them with Lasting Power of Attorney for Health and Welfare</a:t>
            </a:r>
          </a:p>
          <a:p>
            <a:r>
              <a:rPr lang="en-US" dirty="0"/>
              <a:t>Unsure what you want and don’t want – can’t think of </a:t>
            </a:r>
            <a:r>
              <a:rPr lang="en-US" dirty="0" err="1"/>
              <a:t>ANYthing</a:t>
            </a:r>
            <a:r>
              <a:rPr lang="en-US" dirty="0"/>
              <a:t> you’d be sure you’d want to refuse</a:t>
            </a:r>
          </a:p>
          <a:p>
            <a:r>
              <a:rPr lang="en-US" dirty="0"/>
              <a:t>Concern not to prejudge ‘future self’ – people find themselves valuing life in circumstances that they would previously have considered intolerable.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2BB91-0B81-437D-A9B7-19A359E8D493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16375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Some reasons for having an LPA:</a:t>
            </a:r>
          </a:p>
          <a:p>
            <a:r>
              <a:rPr lang="en-US" dirty="0"/>
              <a:t>You don’t want to have to try to predict an uncertain future – you prefer someone else to react to circumstances as they unfold</a:t>
            </a:r>
          </a:p>
          <a:p>
            <a:r>
              <a:rPr lang="en-US" dirty="0"/>
              <a:t>You want someone in particular to have decision-making responsibility (and perhaps not others …)</a:t>
            </a:r>
          </a:p>
          <a:p>
            <a:r>
              <a:rPr lang="en-US" dirty="0"/>
              <a:t>An LPA covers a MUCH wider range of situations than an AD</a:t>
            </a:r>
          </a:p>
          <a:p>
            <a:r>
              <a:rPr lang="en-US" dirty="0"/>
              <a:t>You may not have the capacity to write an AD (but do have the capacity to appoint an LPA)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2BB91-0B81-437D-A9B7-19A359E8D493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42356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Some reasons for having both:</a:t>
            </a:r>
          </a:p>
          <a:p>
            <a:r>
              <a:rPr lang="en-US" dirty="0"/>
              <a:t>‘Belt and braces’</a:t>
            </a:r>
          </a:p>
          <a:p>
            <a:r>
              <a:rPr lang="en-US" dirty="0"/>
              <a:t>Can make some decisions yourself, pass others to someone else</a:t>
            </a:r>
          </a:p>
          <a:p>
            <a:r>
              <a:rPr lang="en-US" dirty="0"/>
              <a:t>Your Attorney can make decisions in which your AD isn’t applicable</a:t>
            </a:r>
          </a:p>
          <a:p>
            <a:pPr marL="0" indent="0">
              <a:buNone/>
            </a:pPr>
            <a:r>
              <a:rPr lang="en-US" dirty="0"/>
              <a:t>Note: In an AD, you can make decisions on any basis you want; an Attorney is constrained to act in your ‘best interests’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2BB91-0B81-437D-A9B7-19A359E8D493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6496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Things to consider if you have both an AD and an LPA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Danger that they might overlap: i.e. both cover the same area(s) of decision-making – esp. refusal of life-sustaining treatments</a:t>
            </a:r>
          </a:p>
          <a:p>
            <a:r>
              <a:rPr lang="en-US" dirty="0"/>
              <a:t>If they do overlap, and you haven’t specified otherwise, the </a:t>
            </a:r>
            <a:r>
              <a:rPr lang="en-US"/>
              <a:t>one most recent </a:t>
            </a:r>
            <a:r>
              <a:rPr lang="en-US" dirty="0"/>
              <a:t>takes precedence. (Note that an LPA doesn’t take effect until officially registered.)</a:t>
            </a:r>
          </a:p>
          <a:p>
            <a:endParaRPr lang="en-US" dirty="0"/>
          </a:p>
          <a:p>
            <a:r>
              <a:rPr lang="en-US" dirty="0"/>
              <a:t>Crucial to address relationship between AD and LPA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2BB91-0B81-437D-A9B7-19A359E8D493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72152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224136"/>
          </a:xfrm>
        </p:spPr>
        <p:txBody>
          <a:bodyPr>
            <a:normAutofit/>
          </a:bodyPr>
          <a:lstStyle/>
          <a:p>
            <a:r>
              <a:rPr lang="en-US" sz="2400" dirty="0"/>
              <a:t>Specifying relationship between AD and LPA - use ‘instructions’ box on LPA form (here, person wants AD to have priority) </a:t>
            </a:r>
          </a:p>
        </p:txBody>
      </p:sp>
      <p:pic>
        <p:nvPicPr>
          <p:cNvPr id="5" name="Content Placeholder 4" descr="Screen Shot 2016-05-22 at 15.50.07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6002" r="20541" b="11383"/>
          <a:stretch/>
        </p:blipFill>
        <p:spPr>
          <a:xfrm>
            <a:off x="827584" y="980728"/>
            <a:ext cx="7715199" cy="52292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2BB91-0B81-437D-A9B7-19A359E8D493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49044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27CAC-1008-B545-A863-C038B24BA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1610AC-2991-EF48-BB58-5A965BA0F0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don’t need a solicitor to make a Lasting Power of Attorney</a:t>
            </a:r>
          </a:p>
          <a:p>
            <a:endParaRPr lang="en-US" dirty="0"/>
          </a:p>
          <a:p>
            <a:r>
              <a:rPr lang="en-US" dirty="0"/>
              <a:t>Here’s the website (or google “Lasting Power of Attorney </a:t>
            </a:r>
            <a:r>
              <a:rPr lang="en-US" dirty="0" err="1"/>
              <a:t>gov.uk</a:t>
            </a:r>
            <a:r>
              <a:rPr lang="en-US" dirty="0"/>
              <a:t>”): https://</a:t>
            </a:r>
            <a:r>
              <a:rPr lang="en-US" dirty="0" err="1"/>
              <a:t>www.gov.uk</a:t>
            </a:r>
            <a:r>
              <a:rPr lang="en-US" dirty="0"/>
              <a:t>/power-of-attorney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A8E412-B3E3-D842-B75B-7878BADEA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2BB91-0B81-437D-A9B7-19A359E8D493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5032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368C8C9-DFBD-3A4B-9EF8-5492CECB4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Making an Advance decision effective</a:t>
            </a:r>
            <a:br>
              <a:rPr lang="en-US" dirty="0"/>
            </a:b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6E40A46-51DE-9048-B194-FB1AD2A603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A40A93-ADF2-6B4F-A054-EEDBC3DC6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2BB91-0B81-437D-A9B7-19A359E8D493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54914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you make an AD?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Don’t need a solicitor</a:t>
            </a:r>
          </a:p>
          <a:p>
            <a:r>
              <a:rPr lang="en-US" dirty="0"/>
              <a:t>Can simply write out what you want to refuse sign it and get it witnessed</a:t>
            </a:r>
          </a:p>
          <a:p>
            <a:r>
              <a:rPr lang="en-US" dirty="0"/>
              <a:t>Or you can use ADA’s ‘case histories’ as a starting point for a ‘free-style’ AD (see </a:t>
            </a:r>
            <a:r>
              <a:rPr lang="en-US" dirty="0">
                <a:hlinkClick r:id="rId2"/>
              </a:rPr>
              <a:t>http://adassistance.org.uk</a:t>
            </a:r>
            <a:r>
              <a:rPr lang="en-US" dirty="0"/>
              <a:t>)</a:t>
            </a:r>
          </a:p>
          <a:p>
            <a:r>
              <a:rPr lang="en-US" dirty="0"/>
              <a:t>Or you can use a template: e.g. Compassion in Dying’s online tool ‘My Decisions’ (see </a:t>
            </a:r>
            <a:r>
              <a:rPr lang="en-US" dirty="0">
                <a:hlinkClick r:id="rId3"/>
              </a:rPr>
              <a:t>https://mydecisions.org.uk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2BB91-0B81-437D-A9B7-19A359E8D493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51647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Ensure that you are refusing what you want to refuse – many ADs do not in fact reflect person’s wishes (e.g. “permanent vegetative state” - means up to 1 year and excludes MCS)</a:t>
            </a:r>
          </a:p>
          <a:p>
            <a:r>
              <a:rPr lang="en-US" dirty="0"/>
              <a:t>If you change your mind UPDATE it!</a:t>
            </a:r>
          </a:p>
          <a:p>
            <a:r>
              <a:rPr lang="en-US" dirty="0"/>
              <a:t>Discuss with GP and/or medical specialists</a:t>
            </a:r>
          </a:p>
          <a:p>
            <a:r>
              <a:rPr lang="en-US" dirty="0"/>
              <a:t>If there is any possible doubt about your capacity at the point that you are making your AD (e.g. early dementia, mental illness, depression) get a ‘capacity’ statement</a:t>
            </a:r>
          </a:p>
          <a:p>
            <a:r>
              <a:rPr lang="en-US" dirty="0"/>
              <a:t>Review (possibly update) it every year – perhaps more often, especially if your circumstances change (Pre-2005 ‘living wills’ may well no longer be valid)</a:t>
            </a:r>
          </a:p>
          <a:p>
            <a:r>
              <a:rPr lang="en-US" dirty="0"/>
              <a:t>Write a strong, clear accompanying advance statement.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2BB91-0B81-437D-A9B7-19A359E8D493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89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Advance Decisions?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00200"/>
            <a:ext cx="8424936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Mental Capacity Act 2005</a:t>
            </a:r>
          </a:p>
          <a:p>
            <a:r>
              <a:rPr lang="en-US" b="1" dirty="0"/>
              <a:t>Way of recording your decisions about future health care, for when you can no longer make or communicate such decisions</a:t>
            </a:r>
          </a:p>
          <a:p>
            <a:r>
              <a:rPr lang="en-US" dirty="0"/>
              <a:t>Used to be called ‘Living Wills’</a:t>
            </a:r>
          </a:p>
          <a:p>
            <a:r>
              <a:rPr lang="en-US" dirty="0"/>
              <a:t>Sometimes also called ‘Advance Directives’</a:t>
            </a:r>
          </a:p>
          <a:p>
            <a:r>
              <a:rPr lang="en-US" dirty="0"/>
              <a:t>(NOT the same as “Do Not Resuscitate”, TEP, </a:t>
            </a:r>
            <a:r>
              <a:rPr lang="en-US" dirty="0" err="1"/>
              <a:t>ReSPECT</a:t>
            </a:r>
            <a:r>
              <a:rPr lang="en-US" dirty="0"/>
              <a:t>,  “Advance Care Plan” or “Power of Attorney”)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2BB91-0B81-437D-A9B7-19A359E8D49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2301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3" t="15682" r="37339" b="30115"/>
          <a:stretch/>
        </p:blipFill>
        <p:spPr>
          <a:xfrm>
            <a:off x="251520" y="1756970"/>
            <a:ext cx="3859818" cy="4583534"/>
          </a:xfrm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defTabSz="914400">
              <a:spcBef>
                <a:spcPts val="0"/>
              </a:spcBef>
            </a:pPr>
            <a:r>
              <a:rPr lang="en-US" dirty="0"/>
              <a:t>Brenda Grant wrote AD refusing life-prolonging treatments after caring for mother with dementia</a:t>
            </a:r>
          </a:p>
          <a:p>
            <a:pPr defTabSz="914400">
              <a:spcBef>
                <a:spcPts val="0"/>
              </a:spcBef>
            </a:pPr>
            <a:r>
              <a:rPr lang="en-US" dirty="0"/>
              <a:t>George Eliot hospital, </a:t>
            </a:r>
            <a:r>
              <a:rPr lang="en-US" dirty="0" err="1"/>
              <a:t>Nuneaton</a:t>
            </a:r>
            <a:r>
              <a:rPr lang="en-US" dirty="0"/>
              <a:t> ‘misplaced’ it </a:t>
            </a:r>
          </a:p>
          <a:p>
            <a:pPr defTabSz="914400">
              <a:spcBef>
                <a:spcPts val="0"/>
              </a:spcBef>
            </a:pPr>
            <a:r>
              <a:rPr lang="en-US" dirty="0"/>
              <a:t>After devastating stroke Brenda was fitted with PEG + maintained for 22 months</a:t>
            </a:r>
          </a:p>
          <a:p>
            <a:pPr defTabSz="914400">
              <a:spcBef>
                <a:spcPts val="0"/>
              </a:spcBef>
            </a:pPr>
            <a:r>
              <a:rPr lang="en-US" dirty="0"/>
              <a:t>She hadn’t told her children about her AD</a:t>
            </a:r>
          </a:p>
          <a:p>
            <a:pPr defTabSz="914400">
              <a:spcBef>
                <a:spcPts val="0"/>
              </a:spcBef>
            </a:pPr>
            <a:r>
              <a:rPr lang="en-US" dirty="0"/>
              <a:t>GP alerted children to it + supported them in getting it respected</a:t>
            </a:r>
          </a:p>
          <a:p>
            <a:pPr defTabSz="914400">
              <a:spcBef>
                <a:spcPts val="0"/>
              </a:spcBef>
            </a:pPr>
            <a:r>
              <a:rPr lang="en-US" dirty="0"/>
              <a:t>Out of court settlement for £45,000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2BB91-0B81-437D-A9B7-19A359E8D493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0346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Make sure people know about your 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No central register so…</a:t>
            </a:r>
          </a:p>
          <a:p>
            <a:r>
              <a:rPr lang="en-US" dirty="0"/>
              <a:t>Get it on your GP notes and lodged with specialists at hospital etc.</a:t>
            </a:r>
          </a:p>
          <a:p>
            <a:r>
              <a:rPr lang="en-US" dirty="0"/>
              <a:t>Give copies to family, friends, </a:t>
            </a:r>
            <a:r>
              <a:rPr lang="en-US" dirty="0" err="1"/>
              <a:t>neighbours</a:t>
            </a:r>
            <a:endParaRPr lang="en-US" dirty="0"/>
          </a:p>
          <a:p>
            <a:r>
              <a:rPr lang="en-US" dirty="0"/>
              <a:t>Carry it with you; keep in your car</a:t>
            </a:r>
          </a:p>
          <a:p>
            <a:r>
              <a:rPr lang="en-US" dirty="0" err="1"/>
              <a:t>MedicAlert</a:t>
            </a:r>
            <a:r>
              <a:rPr lang="en-US" dirty="0"/>
              <a:t> or S.O.S. Talisman </a:t>
            </a:r>
            <a:r>
              <a:rPr lang="en-US" dirty="0" err="1"/>
              <a:t>jewellery</a:t>
            </a:r>
            <a:r>
              <a:rPr lang="en-US" dirty="0"/>
              <a:t>; Lions ‘message in a bottle’ scheme</a:t>
            </a:r>
          </a:p>
          <a:p>
            <a:r>
              <a:rPr lang="en-US" dirty="0"/>
              <a:t>Revisit it before elective surgery – give it to hospital</a:t>
            </a:r>
          </a:p>
          <a:p>
            <a:r>
              <a:rPr lang="en-US" dirty="0"/>
              <a:t>If you are DNACPR ensure you are on the local Ambulance Service EOL register</a:t>
            </a:r>
          </a:p>
          <a:p>
            <a:r>
              <a:rPr lang="en-US" dirty="0"/>
              <a:t>Put in ‘Personal Care Plan’ folder (or equivalent)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2BB91-0B81-437D-A9B7-19A359E8D493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0477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message-in-a-bottle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909" r="-50909"/>
          <a:stretch>
            <a:fillRect/>
          </a:stretch>
        </p:blipFill>
        <p:spPr>
          <a:xfrm>
            <a:off x="2843808" y="2348880"/>
            <a:ext cx="7313070" cy="4021907"/>
          </a:xfrm>
        </p:spPr>
      </p:pic>
      <p:pic>
        <p:nvPicPr>
          <p:cNvPr id="6" name="Picture 5" descr="disc-images-with-explanation-460x27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2" y="404664"/>
            <a:ext cx="4644649" cy="27363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25682" y="464949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 descr="sos_talisman_ope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212976"/>
            <a:ext cx="3116729" cy="3463032"/>
          </a:xfrm>
          <a:prstGeom prst="rect">
            <a:avLst/>
          </a:prstGeom>
        </p:spPr>
      </p:pic>
      <p:pic>
        <p:nvPicPr>
          <p:cNvPr id="9" name="Picture 8" descr="Screen Shot 2014-06-08 at 15.28.14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88640"/>
            <a:ext cx="3240360" cy="16803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16016" y="1916832"/>
            <a:ext cx="3799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Tattoos don’t work: not legally binding</a:t>
            </a:r>
          </a:p>
        </p:txBody>
      </p:sp>
    </p:spTree>
    <p:extLst>
      <p:ext uri="{BB962C8B-B14F-4D97-AF65-F5344CB8AC3E}">
        <p14:creationId xmlns:p14="http://schemas.microsoft.com/office/powerpoint/2010/main" val="155265354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210146"/>
          </a:xfrm>
        </p:spPr>
        <p:txBody>
          <a:bodyPr>
            <a:normAutofit/>
          </a:bodyPr>
          <a:lstStyle/>
          <a:p>
            <a:r>
              <a:rPr lang="en-US" b="1" dirty="0"/>
              <a:t>Making your own Advance Decision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Compassion in Dying has a great template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/>
              <a:t>Compassionindying.org.uk</a:t>
            </a:r>
            <a:endParaRPr lang="en-US" dirty="0"/>
          </a:p>
          <a:p>
            <a:r>
              <a:rPr lang="en-US" dirty="0"/>
              <a:t>Or there are examples here: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/>
              <a:t>ADassistance.org.uk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Both </a:t>
            </a:r>
            <a:r>
              <a:rPr lang="en-US" dirty="0" err="1"/>
              <a:t>CiD</a:t>
            </a:r>
            <a:r>
              <a:rPr lang="en-US" dirty="0"/>
              <a:t> and ADA have phone lines where you can get more information/support.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2BB91-0B81-437D-A9B7-19A359E8D493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085696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Online tool for making an AD:</a:t>
            </a:r>
            <a:br>
              <a:rPr lang="en-US" dirty="0"/>
            </a:br>
            <a:r>
              <a:rPr lang="en-US" dirty="0"/>
              <a:t>https://</a:t>
            </a:r>
            <a:r>
              <a:rPr lang="en-US" dirty="0" err="1"/>
              <a:t>mydecisions.org.uk</a:t>
            </a:r>
            <a:endParaRPr lang="en-US" dirty="0"/>
          </a:p>
        </p:txBody>
      </p:sp>
      <p:pic>
        <p:nvPicPr>
          <p:cNvPr id="4" name="Content Placeholder 3" descr="Screen Shot 2016-01-19 at 10.21.18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0" t="13917" r="2488" b="6271"/>
          <a:stretch/>
        </p:blipFill>
        <p:spPr>
          <a:xfrm>
            <a:off x="611560" y="1556792"/>
            <a:ext cx="7870489" cy="4963873"/>
          </a:xfrm>
        </p:spPr>
      </p:pic>
    </p:spTree>
    <p:extLst>
      <p:ext uri="{BB962C8B-B14F-4D97-AF65-F5344CB8AC3E}">
        <p14:creationId xmlns:p14="http://schemas.microsoft.com/office/powerpoint/2010/main" val="155636573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8520" y="144425"/>
            <a:ext cx="8229600" cy="738593"/>
          </a:xfrm>
        </p:spPr>
        <p:txBody>
          <a:bodyPr>
            <a:normAutofit/>
          </a:bodyPr>
          <a:lstStyle/>
          <a:p>
            <a:r>
              <a:rPr lang="en-US" sz="3200" dirty="0"/>
              <a:t>Case histories: </a:t>
            </a:r>
            <a:r>
              <a:rPr lang="en-US" sz="3200" dirty="0">
                <a:hlinkClick r:id="rId3"/>
              </a:rPr>
              <a:t>http://ADassistance.org.uk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861276"/>
            <a:ext cx="5158685" cy="577246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2BB91-0B81-437D-A9B7-19A359E8D493}" type="slidenum">
              <a:rPr lang="en-GB" smtClean="0"/>
              <a:t>45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024" y="2708920"/>
            <a:ext cx="2185243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46068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27BFF53-1ECF-F743-B3CB-9898D2ACC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 you!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B792BEF-F034-A148-9AE8-2E8DF28E89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7C60A1-4EFB-9741-88EC-D8DD186ED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2BB91-0B81-437D-A9B7-19A359E8D493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1457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5E9B3A7-8784-7843-A0E7-AB7D85D4D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342107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/>
              <a:t>Advance Decision to protect against survival in PDOC or with profound neurological disability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1728033-869C-5B4F-AA9F-435DEC8ED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41399"/>
            <a:ext cx="8229600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I refuse all medical treatments (including but not limited to clinically assisted nutrition and hydration) aimed at prolonging or artificially sustaining my life if I am in a disorder of consciousness (e.g. coma, vegetative or minimally conscious state) for more than 6 weeks from date of injury.  I maintain this refusal even if my life is shortened as a result. </a:t>
            </a:r>
          </a:p>
          <a:p>
            <a:pPr marL="0" indent="0">
              <a:buNone/>
            </a:pPr>
            <a:r>
              <a:rPr lang="en-US" dirty="0"/>
              <a:t>Signed:………………………….</a:t>
            </a:r>
          </a:p>
          <a:p>
            <a:pPr marL="0" indent="0">
              <a:buNone/>
            </a:pPr>
            <a:r>
              <a:rPr lang="en-US" dirty="0"/>
              <a:t>Witnessed: ………………………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1564EB-580D-CA41-9A9B-C5F9F9705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2BB91-0B81-437D-A9B7-19A359E8D49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3387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Sheila </a:t>
            </a:r>
            <a:r>
              <a:rPr lang="en-US" dirty="0" err="1"/>
              <a:t>Kitzinger’s</a:t>
            </a:r>
            <a:r>
              <a:rPr lang="en-US" dirty="0"/>
              <a:t> Advance Decision</a:t>
            </a:r>
            <a:br>
              <a:rPr lang="en-US" dirty="0"/>
            </a:br>
            <a:r>
              <a:rPr lang="en-US" dirty="0"/>
              <a:t>(Also Lasting Power of Attorney)</a:t>
            </a:r>
          </a:p>
        </p:txBody>
      </p:sp>
      <p:pic>
        <p:nvPicPr>
          <p:cNvPr id="4" name="Content Placeholder 3" descr="Screen Shot 2015-05-05 at 15.52.00.png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6" t="11050" r="33766" b="13767"/>
          <a:stretch/>
        </p:blipFill>
        <p:spPr>
          <a:xfrm>
            <a:off x="1259632" y="2780928"/>
            <a:ext cx="2520281" cy="2081017"/>
          </a:xfrm>
        </p:spPr>
      </p:pic>
      <p:pic>
        <p:nvPicPr>
          <p:cNvPr id="5" name="Picture 4" descr="Screen Shot 2015-05-05 at 18.06.26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3" t="18574" r="13936"/>
          <a:stretch/>
        </p:blipFill>
        <p:spPr>
          <a:xfrm>
            <a:off x="5580112" y="1700808"/>
            <a:ext cx="3486913" cy="23042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72200" y="4077072"/>
            <a:ext cx="2592288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Sheila Kitzinger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Birth plans &amp;  planning for death 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Home birth &amp; home death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372200" y="5589240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Died at home with cancer</a:t>
            </a:r>
          </a:p>
          <a:p>
            <a:r>
              <a:rPr lang="en-US" dirty="0"/>
              <a:t>          11 April 2015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2BB91-0B81-437D-A9B7-19A359E8D493}" type="slidenum">
              <a:rPr lang="en-GB" smtClean="0"/>
              <a:t>6</a:t>
            </a:fld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971600" y="4940853"/>
            <a:ext cx="37926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Warning:  Do NOT use this as a model!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5576" y="1988840"/>
            <a:ext cx="46582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 to plan for a Good Death – article about</a:t>
            </a:r>
          </a:p>
          <a:p>
            <a:r>
              <a:rPr lang="en-US" dirty="0"/>
              <a:t>our mother’s death in The Guardian – click </a:t>
            </a:r>
            <a:r>
              <a:rPr lang="en-US" dirty="0">
                <a:hlinkClick r:id="rId5"/>
              </a:rPr>
              <a:t>here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359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Common sentiments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If I’m ever like that, shoot me!</a:t>
            </a:r>
          </a:p>
          <a:p>
            <a:r>
              <a:rPr lang="en-US" dirty="0"/>
              <a:t>I don’t want to be kept alive tethered to machines if I’m just a vegetable</a:t>
            </a:r>
          </a:p>
          <a:p>
            <a:r>
              <a:rPr lang="en-US" dirty="0"/>
              <a:t>I hate the idea of a feeding tube/ventilator/blood transfusion … </a:t>
            </a:r>
          </a:p>
          <a:p>
            <a:r>
              <a:rPr lang="en-US" dirty="0"/>
              <a:t>If I have no quality of life, just let me go</a:t>
            </a:r>
          </a:p>
          <a:p>
            <a:r>
              <a:rPr lang="en-US" dirty="0"/>
              <a:t>I don’t want what happened to my father/wife/sister.....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2BB91-0B81-437D-A9B7-19A359E8D49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9315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If you have “mental capacity”…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You</a:t>
            </a:r>
            <a:r>
              <a:rPr lang="en-US" dirty="0"/>
              <a:t> are the decision-maker.</a:t>
            </a:r>
          </a:p>
          <a:p>
            <a:r>
              <a:rPr lang="en-US" dirty="0"/>
              <a:t>You have the legal right to refuse treatment for any reason or for no reason at all </a:t>
            </a:r>
          </a:p>
          <a:p>
            <a:r>
              <a:rPr lang="en-US" dirty="0"/>
              <a:t>You have the legal right to make “unwise decisions”</a:t>
            </a:r>
          </a:p>
          <a:p>
            <a:r>
              <a:rPr lang="en-US" dirty="0"/>
              <a:t>You can refuse treatment that would have kept you alive (so that you die)</a:t>
            </a:r>
          </a:p>
          <a:p>
            <a:r>
              <a:rPr lang="en-US" dirty="0"/>
              <a:t>You have the legal right to kill yourself (although anyone who assists you commits a criminal offence)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2BB91-0B81-437D-A9B7-19A359E8D49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8463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Many of us will lose “mental capacity”  towards the end of our lives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You don’t have mental capacity to make a decision if:</a:t>
            </a:r>
          </a:p>
          <a:p>
            <a:pPr marL="514350" indent="-514350">
              <a:buAutoNum type="arabicParenBoth"/>
            </a:pPr>
            <a:r>
              <a:rPr lang="en-US" dirty="0"/>
              <a:t>You have an impairment/disturbance of the mind or brain which....</a:t>
            </a:r>
          </a:p>
          <a:p>
            <a:pPr marL="514350" indent="-514350">
              <a:buAutoNum type="arabicParenBoth"/>
            </a:pPr>
            <a:r>
              <a:rPr lang="en-US" dirty="0"/>
              <a:t>... means that you can’t  understand, retain and weigh information relevant to the decision (even after people have tried to help you)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Lack of capacity could be caused by:</a:t>
            </a:r>
          </a:p>
          <a:p>
            <a:r>
              <a:rPr lang="en-US" dirty="0"/>
              <a:t> progressive disease (e.g. dementia, Parkinson’s),  </a:t>
            </a:r>
          </a:p>
          <a:p>
            <a:r>
              <a:rPr lang="en-US" dirty="0"/>
              <a:t>sudden brain injury (e.g. stroke, heart attack, falls, road traffic accident), </a:t>
            </a:r>
          </a:p>
          <a:p>
            <a:r>
              <a:rPr lang="en-US" dirty="0"/>
              <a:t>psychological factors (e.g. needle phobia), </a:t>
            </a:r>
          </a:p>
          <a:p>
            <a:r>
              <a:rPr lang="en-US" dirty="0"/>
              <a:t>medically induced (e.g. sedation to manage pain).</a:t>
            </a:r>
          </a:p>
          <a:p>
            <a:r>
              <a:rPr lang="en-US" dirty="0"/>
              <a:t>May be temporary or permanent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2BB91-0B81-437D-A9B7-19A359E8D49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3504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1399</TotalTime>
  <Words>2773</Words>
  <Application>Microsoft Office PowerPoint</Application>
  <PresentationFormat>On-screen Show (4:3)</PresentationFormat>
  <Paragraphs>271</Paragraphs>
  <Slides>46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0" baseType="lpstr">
      <vt:lpstr>Arial</vt:lpstr>
      <vt:lpstr>Calibri</vt:lpstr>
      <vt:lpstr>Wingdings</vt:lpstr>
      <vt:lpstr>Office Theme</vt:lpstr>
      <vt:lpstr>Advance Decisions to Refuse Treatment: Your choices at the end of life   </vt:lpstr>
      <vt:lpstr>  Co-founder of charity:  ADA – Advance Decisions Assistance Website: www.ADassistance.org.uk </vt:lpstr>
      <vt:lpstr>Family experience: Polly Kitzinger</vt:lpstr>
      <vt:lpstr>What are Advance Decisions?</vt:lpstr>
      <vt:lpstr>Advance Decision to protect against survival in PDOC or with profound neurological disability</vt:lpstr>
      <vt:lpstr>Sheila Kitzinger’s Advance Decision (Also Lasting Power of Attorney)</vt:lpstr>
      <vt:lpstr>Common sentiments</vt:lpstr>
      <vt:lpstr>If you have “mental capacity”…</vt:lpstr>
      <vt:lpstr>Many of us will lose “mental capacity”  towards the end of our lives</vt:lpstr>
      <vt:lpstr>If you do NOT have mental capacity who makes decisions about your health care?</vt:lpstr>
      <vt:lpstr>Example of Advance Decision</vt:lpstr>
      <vt:lpstr>Why would anyone refuse CPR?</vt:lpstr>
      <vt:lpstr>How would anyone know you’d refused CPR?</vt:lpstr>
      <vt:lpstr>PowerPoint Presentation</vt:lpstr>
      <vt:lpstr>PowerPoint Presentation</vt:lpstr>
      <vt:lpstr>Advance Decisions refusing ALL life-prolonging treatments</vt:lpstr>
      <vt:lpstr>What treatments can be life-prolonging?</vt:lpstr>
      <vt:lpstr>Examples of ADs in practice</vt:lpstr>
      <vt:lpstr>WARNING</vt:lpstr>
      <vt:lpstr>Advance Statements</vt:lpstr>
      <vt:lpstr>Refusing treatments if you are unlikely to recover ‘quality of life’</vt:lpstr>
      <vt:lpstr>Describe what you mean by ‘quality of life’ in Advance Statement</vt:lpstr>
      <vt:lpstr>PowerPoint Presentation</vt:lpstr>
      <vt:lpstr>Example of Advance Statement 1</vt:lpstr>
      <vt:lpstr>Example of Advance Statement 2</vt:lpstr>
      <vt:lpstr>Example of Advance Statement 3</vt:lpstr>
      <vt:lpstr>Lasting power of attorney</vt:lpstr>
      <vt:lpstr>PowerPoint Presentation</vt:lpstr>
      <vt:lpstr>Who can have an AD?</vt:lpstr>
      <vt:lpstr>PowerPoint Presentation</vt:lpstr>
      <vt:lpstr>Reasons not to have an AD</vt:lpstr>
      <vt:lpstr>PowerPoint Presentation</vt:lpstr>
      <vt:lpstr>PowerPoint Presentation</vt:lpstr>
      <vt:lpstr>Things to consider if you have both an AD and an LPA</vt:lpstr>
      <vt:lpstr>Specifying relationship between AD and LPA - use ‘instructions’ box on LPA form (here, person wants AD to have priority) </vt:lpstr>
      <vt:lpstr>PowerPoint Presentation</vt:lpstr>
      <vt:lpstr>Making an Advance decision effective </vt:lpstr>
      <vt:lpstr>How do you make an AD?</vt:lpstr>
      <vt:lpstr>PowerPoint Presentation</vt:lpstr>
      <vt:lpstr>PowerPoint Presentation</vt:lpstr>
      <vt:lpstr>Make sure people know about your AD</vt:lpstr>
      <vt:lpstr>PowerPoint Presentation</vt:lpstr>
      <vt:lpstr>Making your own Advance Decision</vt:lpstr>
      <vt:lpstr>Online tool for making an AD: https://mydecisions.org.uk</vt:lpstr>
      <vt:lpstr>Case histories: http://ADassistance.org.uk</vt:lpstr>
      <vt:lpstr>Thank you!</vt:lpstr>
    </vt:vector>
  </TitlesOfParts>
  <Company>Roehampton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temp</dc:creator>
  <cp:lastModifiedBy>Chloe Laurance</cp:lastModifiedBy>
  <cp:revision>216</cp:revision>
  <cp:lastPrinted>2017-03-20T14:00:12Z</cp:lastPrinted>
  <dcterms:created xsi:type="dcterms:W3CDTF">2014-04-17T13:35:46Z</dcterms:created>
  <dcterms:modified xsi:type="dcterms:W3CDTF">2019-05-28T10:56:01Z</dcterms:modified>
</cp:coreProperties>
</file>